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5" r:id="rId6"/>
    <p:sldId id="260" r:id="rId7"/>
    <p:sldId id="264" r:id="rId8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>
        <p:scale>
          <a:sx n="67" d="100"/>
          <a:sy n="67" d="100"/>
        </p:scale>
        <p:origin x="10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555967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Reviewer’s Note (Siddhant Raut)</a:t>
            </a:r>
          </a:p>
          <a:p>
            <a:r>
              <a:rPr lang="en-US" dirty="0"/>
              <a:t>Should have increased the font-size.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hyperlink" Target="https://quantumstrategyinstitute.com/2021/10/26/roadmap-to-quantum-engineering/" TargetMode="Externa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1748671"/>
            <a:ext cx="7477601" cy="33327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561"/>
              </a:lnSpc>
              <a:buNone/>
            </a:pPr>
            <a:r>
              <a:rPr lang="en-US" sz="5249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Unlocking the Quantum Future: Intro to Quantum Computing</a:t>
            </a:r>
            <a:endParaRPr lang="en-US" sz="5249" dirty="0"/>
          </a:p>
        </p:txBody>
      </p:sp>
      <p:sp>
        <p:nvSpPr>
          <p:cNvPr id="6" name="Text 2"/>
          <p:cNvSpPr/>
          <p:nvPr/>
        </p:nvSpPr>
        <p:spPr>
          <a:xfrm>
            <a:off x="833199" y="5414724"/>
            <a:ext cx="74776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i="1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"Hey, folks! Today, buckle up for a mind-bending journey. We're delving into the world of quantum computing, where 'impossible' takes on a whole new meaning. Get ready to unlock the secrets of the quantum future with me!"</a:t>
            </a:r>
            <a:endParaRPr lang="en-US" sz="1750" dirty="0"/>
          </a:p>
        </p:txBody>
      </p:sp>
    </p:spTree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624376" y="1940481"/>
            <a:ext cx="81076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What is Quantum Computing?</a:t>
            </a:r>
            <a:endParaRPr lang="en-US" sz="4374" dirty="0"/>
          </a:p>
        </p:txBody>
      </p:sp>
      <p:sp>
        <p:nvSpPr>
          <p:cNvPr id="5" name="Shape 2"/>
          <p:cNvSpPr/>
          <p:nvPr/>
        </p:nvSpPr>
        <p:spPr>
          <a:xfrm>
            <a:off x="2624376" y="3252787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542C49"/>
          </a:solidFill>
          <a:ln w="13811">
            <a:solidFill>
              <a:srgbClr val="643557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2813328" y="3294459"/>
            <a:ext cx="12192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1</a:t>
            </a:r>
            <a:endParaRPr lang="en-US" sz="2624" dirty="0"/>
          </a:p>
        </p:txBody>
      </p:sp>
      <p:sp>
        <p:nvSpPr>
          <p:cNvPr id="7" name="Text 4"/>
          <p:cNvSpPr/>
          <p:nvPr/>
        </p:nvSpPr>
        <p:spPr>
          <a:xfrm>
            <a:off x="3346490" y="3329107"/>
            <a:ext cx="2256949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Quantum bits (qubits)</a:t>
            </a: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3346490" y="4156710"/>
            <a:ext cx="2256949" cy="2132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Unlike classical bits which can only represent 0 or 1, qubits can exist in a superposition of states, allowing for incredible computational power.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5825609" y="3252787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542C49"/>
          </a:solidFill>
          <a:ln w="13811">
            <a:solidFill>
              <a:srgbClr val="643557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5976461" y="3294459"/>
            <a:ext cx="19812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2</a:t>
            </a:r>
            <a:endParaRPr lang="en-US" sz="2624" dirty="0"/>
          </a:p>
        </p:txBody>
      </p:sp>
      <p:sp>
        <p:nvSpPr>
          <p:cNvPr id="11" name="Text 8"/>
          <p:cNvSpPr/>
          <p:nvPr/>
        </p:nvSpPr>
        <p:spPr>
          <a:xfrm>
            <a:off x="6547723" y="3329107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Quantum Gates</a:t>
            </a:r>
            <a:endParaRPr lang="en-US" sz="2187" dirty="0"/>
          </a:p>
        </p:txBody>
      </p:sp>
      <p:sp>
        <p:nvSpPr>
          <p:cNvPr id="12" name="Text 9"/>
          <p:cNvSpPr/>
          <p:nvPr/>
        </p:nvSpPr>
        <p:spPr>
          <a:xfrm>
            <a:off x="6547723" y="3809524"/>
            <a:ext cx="2256949" cy="2132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Quantum gates control the flow of information within a quantum computer, enabling complex calculations and algorithms.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9026843" y="3252787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542C49"/>
          </a:solidFill>
          <a:ln w="13811">
            <a:solidFill>
              <a:srgbClr val="643557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9181505" y="3294459"/>
            <a:ext cx="19050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3</a:t>
            </a:r>
            <a:endParaRPr lang="en-US" sz="2624" dirty="0"/>
          </a:p>
        </p:txBody>
      </p:sp>
      <p:sp>
        <p:nvSpPr>
          <p:cNvPr id="15" name="Text 12"/>
          <p:cNvSpPr/>
          <p:nvPr/>
        </p:nvSpPr>
        <p:spPr>
          <a:xfrm>
            <a:off x="9748957" y="3329107"/>
            <a:ext cx="2256949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Quantum Algorithms</a:t>
            </a:r>
            <a:endParaRPr lang="en-US" sz="2187" dirty="0"/>
          </a:p>
        </p:txBody>
      </p:sp>
      <p:sp>
        <p:nvSpPr>
          <p:cNvPr id="16" name="Text 13"/>
          <p:cNvSpPr/>
          <p:nvPr/>
        </p:nvSpPr>
        <p:spPr>
          <a:xfrm>
            <a:off x="9748957" y="4156710"/>
            <a:ext cx="2256949" cy="242506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Developing algorithms that leverage quantum properties can unlock solutions that are infeasible for classical computers.</a:t>
            </a:r>
            <a:endParaRPr lang="en-US" sz="1750" dirty="0"/>
          </a:p>
        </p:txBody>
      </p:sp>
    </p:spTree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624376" y="1804392"/>
            <a:ext cx="9381649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Quantum Magic: Superposition and Entanglement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2624376" y="3748564"/>
            <a:ext cx="2666286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281"/>
              </a:lnSpc>
              <a:buNone/>
            </a:pPr>
            <a:r>
              <a:rPr lang="en-US" sz="2624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Superposition</a:t>
            </a:r>
            <a:endParaRPr lang="en-US" sz="2624" dirty="0"/>
          </a:p>
        </p:txBody>
      </p:sp>
      <p:sp>
        <p:nvSpPr>
          <p:cNvPr id="6" name="Text 3"/>
          <p:cNvSpPr/>
          <p:nvPr/>
        </p:nvSpPr>
        <p:spPr>
          <a:xfrm>
            <a:off x="2624376" y="4387215"/>
            <a:ext cx="2765465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Quantum systems can be simultaneously in multiple states, exponentially increasing processing capabilities.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939433" y="3748564"/>
            <a:ext cx="2666286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281"/>
              </a:lnSpc>
              <a:buNone/>
            </a:pPr>
            <a:r>
              <a:rPr lang="en-US" sz="2624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Entanglement</a:t>
            </a:r>
            <a:endParaRPr lang="en-US" sz="2624" dirty="0"/>
          </a:p>
        </p:txBody>
      </p:sp>
      <p:sp>
        <p:nvSpPr>
          <p:cNvPr id="8" name="Text 5"/>
          <p:cNvSpPr/>
          <p:nvPr/>
        </p:nvSpPr>
        <p:spPr>
          <a:xfrm>
            <a:off x="5958483" y="4387215"/>
            <a:ext cx="2765465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When entangled, the states of qubits become interconnected, allowing information to be shared instantaneously.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9254490" y="3748564"/>
            <a:ext cx="2765465" cy="83296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281"/>
              </a:lnSpc>
              <a:buNone/>
            </a:pPr>
            <a:r>
              <a:rPr lang="en-US" sz="2624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Quantum Weirdness</a:t>
            </a:r>
            <a:endParaRPr lang="en-US" sz="2624" dirty="0"/>
          </a:p>
        </p:txBody>
      </p:sp>
      <p:sp>
        <p:nvSpPr>
          <p:cNvPr id="10" name="Text 7"/>
          <p:cNvSpPr/>
          <p:nvPr/>
        </p:nvSpPr>
        <p:spPr>
          <a:xfrm>
            <a:off x="9254490" y="4803696"/>
            <a:ext cx="2765465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Quantum mechanics defies our classical intuition and presents us with a new realm of possibilities.</a:t>
            </a:r>
            <a:endParaRPr lang="en-US" sz="1750" dirty="0"/>
          </a:p>
        </p:txBody>
      </p:sp>
    </p:spTree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957"/>
          </a:xfrm>
          <a:prstGeom prst="rect">
            <a:avLst/>
          </a:prstGeom>
          <a:solidFill>
            <a:srgbClr val="0B0C23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2800" y="0"/>
            <a:ext cx="3657600" cy="822995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999774" y="454104"/>
            <a:ext cx="6973253" cy="103227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4064"/>
              </a:lnSpc>
              <a:buNone/>
            </a:pPr>
            <a:r>
              <a:rPr lang="en-US" sz="3251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Quantum Applications in Everyday Life</a:t>
            </a:r>
            <a:endParaRPr lang="en-US" sz="3251" dirty="0"/>
          </a:p>
        </p:txBody>
      </p:sp>
      <p:sp>
        <p:nvSpPr>
          <p:cNvPr id="6" name="Shape 2"/>
          <p:cNvSpPr/>
          <p:nvPr/>
        </p:nvSpPr>
        <p:spPr>
          <a:xfrm>
            <a:off x="2230993" y="1734026"/>
            <a:ext cx="32980" cy="6041827"/>
          </a:xfrm>
          <a:prstGeom prst="roundRect">
            <a:avLst>
              <a:gd name="adj" fmla="val 225352"/>
            </a:avLst>
          </a:prstGeom>
          <a:solidFill>
            <a:srgbClr val="643557"/>
          </a:solidFill>
          <a:ln/>
        </p:spPr>
      </p:sp>
      <p:sp>
        <p:nvSpPr>
          <p:cNvPr id="7" name="Shape 3"/>
          <p:cNvSpPr/>
          <p:nvPr/>
        </p:nvSpPr>
        <p:spPr>
          <a:xfrm>
            <a:off x="2433221" y="2058055"/>
            <a:ext cx="578048" cy="32980"/>
          </a:xfrm>
          <a:prstGeom prst="roundRect">
            <a:avLst>
              <a:gd name="adj" fmla="val 225352"/>
            </a:avLst>
          </a:prstGeom>
          <a:solidFill>
            <a:srgbClr val="643557"/>
          </a:solidFill>
          <a:ln/>
        </p:spPr>
      </p:sp>
      <p:sp>
        <p:nvSpPr>
          <p:cNvPr id="8" name="Shape 4"/>
          <p:cNvSpPr/>
          <p:nvPr/>
        </p:nvSpPr>
        <p:spPr>
          <a:xfrm>
            <a:off x="2061627" y="1888808"/>
            <a:ext cx="371594" cy="371594"/>
          </a:xfrm>
          <a:prstGeom prst="roundRect">
            <a:avLst>
              <a:gd name="adj" fmla="val 20001"/>
            </a:avLst>
          </a:prstGeom>
          <a:solidFill>
            <a:srgbClr val="542C49"/>
          </a:solidFill>
          <a:ln w="10239">
            <a:solidFill>
              <a:srgbClr val="643557"/>
            </a:solidFill>
            <a:prstDash val="solid"/>
          </a:ln>
        </p:spPr>
      </p:sp>
      <p:sp>
        <p:nvSpPr>
          <p:cNvPr id="9" name="Text 5"/>
          <p:cNvSpPr/>
          <p:nvPr/>
        </p:nvSpPr>
        <p:spPr>
          <a:xfrm>
            <a:off x="2201644" y="1919764"/>
            <a:ext cx="91440" cy="3096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438"/>
              </a:lnSpc>
              <a:buNone/>
            </a:pPr>
            <a:r>
              <a:rPr lang="en-US" sz="1951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1</a:t>
            </a:r>
            <a:endParaRPr lang="en-US" sz="1951" dirty="0"/>
          </a:p>
        </p:txBody>
      </p:sp>
      <p:sp>
        <p:nvSpPr>
          <p:cNvPr id="10" name="Text 6"/>
          <p:cNvSpPr/>
          <p:nvPr/>
        </p:nvSpPr>
        <p:spPr>
          <a:xfrm>
            <a:off x="3155752" y="1899166"/>
            <a:ext cx="3154680" cy="3096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38"/>
              </a:lnSpc>
              <a:buNone/>
            </a:pPr>
            <a:r>
              <a:rPr lang="en-US" sz="1951" b="1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Supercharged Computing</a:t>
            </a:r>
            <a:endParaRPr lang="en-US" sz="1951" dirty="0"/>
          </a:p>
        </p:txBody>
      </p:sp>
      <p:sp>
        <p:nvSpPr>
          <p:cNvPr id="11" name="Text 7"/>
          <p:cNvSpPr/>
          <p:nvPr/>
        </p:nvSpPr>
        <p:spPr>
          <a:xfrm>
            <a:off x="3155752" y="2307908"/>
            <a:ext cx="5817275" cy="92475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081"/>
              </a:lnSpc>
              <a:buNone/>
            </a:pPr>
            <a:r>
              <a:rPr lang="en-US" sz="130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Quantum computers can process problems much faster, potentially transforming industries by optimizing tasks we once thought were too complicated.</a:t>
            </a:r>
            <a:endParaRPr lang="en-US" sz="1300" dirty="0"/>
          </a:p>
        </p:txBody>
      </p:sp>
      <p:sp>
        <p:nvSpPr>
          <p:cNvPr id="12" name="Shape 8"/>
          <p:cNvSpPr/>
          <p:nvPr/>
        </p:nvSpPr>
        <p:spPr>
          <a:xfrm>
            <a:off x="2433221" y="3490615"/>
            <a:ext cx="578048" cy="32980"/>
          </a:xfrm>
          <a:prstGeom prst="roundRect">
            <a:avLst>
              <a:gd name="adj" fmla="val 225352"/>
            </a:avLst>
          </a:prstGeom>
          <a:solidFill>
            <a:srgbClr val="643557"/>
          </a:solidFill>
          <a:ln/>
        </p:spPr>
      </p:sp>
      <p:sp>
        <p:nvSpPr>
          <p:cNvPr id="13" name="Shape 9"/>
          <p:cNvSpPr/>
          <p:nvPr/>
        </p:nvSpPr>
        <p:spPr>
          <a:xfrm>
            <a:off x="2061627" y="3321368"/>
            <a:ext cx="371594" cy="371594"/>
          </a:xfrm>
          <a:prstGeom prst="roundRect">
            <a:avLst>
              <a:gd name="adj" fmla="val 20001"/>
            </a:avLst>
          </a:prstGeom>
          <a:solidFill>
            <a:srgbClr val="542C49"/>
          </a:solidFill>
          <a:ln w="10239">
            <a:solidFill>
              <a:srgbClr val="643557"/>
            </a:solidFill>
            <a:prstDash val="solid"/>
          </a:ln>
        </p:spPr>
      </p:sp>
      <p:sp>
        <p:nvSpPr>
          <p:cNvPr id="14" name="Text 10"/>
          <p:cNvSpPr/>
          <p:nvPr/>
        </p:nvSpPr>
        <p:spPr>
          <a:xfrm>
            <a:off x="2174974" y="3352324"/>
            <a:ext cx="144780" cy="3096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438"/>
              </a:lnSpc>
              <a:buNone/>
            </a:pPr>
            <a:r>
              <a:rPr lang="en-US" sz="1951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2</a:t>
            </a:r>
            <a:endParaRPr lang="en-US" sz="1951" dirty="0"/>
          </a:p>
        </p:txBody>
      </p:sp>
      <p:sp>
        <p:nvSpPr>
          <p:cNvPr id="15" name="Text 11"/>
          <p:cNvSpPr/>
          <p:nvPr/>
        </p:nvSpPr>
        <p:spPr>
          <a:xfrm>
            <a:off x="3155752" y="3331726"/>
            <a:ext cx="2651760" cy="3096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38"/>
              </a:lnSpc>
              <a:buNone/>
            </a:pPr>
            <a:r>
              <a:rPr lang="en-US" sz="1951" b="1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Unbreakable Security</a:t>
            </a:r>
            <a:endParaRPr lang="en-US" sz="1951" dirty="0"/>
          </a:p>
        </p:txBody>
      </p:sp>
      <p:sp>
        <p:nvSpPr>
          <p:cNvPr id="16" name="Text 12"/>
          <p:cNvSpPr/>
          <p:nvPr/>
        </p:nvSpPr>
        <p:spPr>
          <a:xfrm>
            <a:off x="3155752" y="3740468"/>
            <a:ext cx="5817275" cy="84772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081"/>
              </a:lnSpc>
              <a:buNone/>
            </a:pPr>
            <a:r>
              <a:rPr lang="en-US" sz="130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Quantum computers can create codes that are practically unbreakable, securing our online transactions and data with a level of protection never seen before.</a:t>
            </a:r>
            <a:endParaRPr lang="en-US" sz="1300" dirty="0"/>
          </a:p>
        </p:txBody>
      </p:sp>
      <p:sp>
        <p:nvSpPr>
          <p:cNvPr id="17" name="Shape 13"/>
          <p:cNvSpPr/>
          <p:nvPr/>
        </p:nvSpPr>
        <p:spPr>
          <a:xfrm>
            <a:off x="2433221" y="4897338"/>
            <a:ext cx="578048" cy="32980"/>
          </a:xfrm>
          <a:prstGeom prst="roundRect">
            <a:avLst>
              <a:gd name="adj" fmla="val 225352"/>
            </a:avLst>
          </a:prstGeom>
          <a:solidFill>
            <a:srgbClr val="643557"/>
          </a:solidFill>
          <a:ln/>
        </p:spPr>
      </p:sp>
      <p:sp>
        <p:nvSpPr>
          <p:cNvPr id="18" name="Shape 14"/>
          <p:cNvSpPr/>
          <p:nvPr/>
        </p:nvSpPr>
        <p:spPr>
          <a:xfrm>
            <a:off x="2061627" y="4728091"/>
            <a:ext cx="371594" cy="371594"/>
          </a:xfrm>
          <a:prstGeom prst="roundRect">
            <a:avLst>
              <a:gd name="adj" fmla="val 20001"/>
            </a:avLst>
          </a:prstGeom>
          <a:solidFill>
            <a:srgbClr val="542C49"/>
          </a:solidFill>
          <a:ln w="10239">
            <a:solidFill>
              <a:srgbClr val="643557"/>
            </a:solidFill>
            <a:prstDash val="solid"/>
          </a:ln>
        </p:spPr>
      </p:sp>
      <p:sp>
        <p:nvSpPr>
          <p:cNvPr id="19" name="Text 15"/>
          <p:cNvSpPr/>
          <p:nvPr/>
        </p:nvSpPr>
        <p:spPr>
          <a:xfrm>
            <a:off x="2174974" y="4759047"/>
            <a:ext cx="144780" cy="3096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438"/>
              </a:lnSpc>
              <a:buNone/>
            </a:pPr>
            <a:r>
              <a:rPr lang="en-US" sz="1951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3</a:t>
            </a:r>
            <a:endParaRPr lang="en-US" sz="1951" dirty="0"/>
          </a:p>
        </p:txBody>
      </p:sp>
      <p:sp>
        <p:nvSpPr>
          <p:cNvPr id="20" name="Text 16"/>
          <p:cNvSpPr/>
          <p:nvPr/>
        </p:nvSpPr>
        <p:spPr>
          <a:xfrm>
            <a:off x="3155752" y="4764286"/>
            <a:ext cx="1651516" cy="25800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032"/>
              </a:lnSpc>
              <a:buNone/>
            </a:pPr>
            <a:r>
              <a:rPr lang="en-US" sz="1626" b="1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Drug Discovery</a:t>
            </a:r>
            <a:endParaRPr lang="en-US" sz="1626" b="1" dirty="0"/>
          </a:p>
        </p:txBody>
      </p:sp>
      <p:sp>
        <p:nvSpPr>
          <p:cNvPr id="21" name="Text 17"/>
          <p:cNvSpPr/>
          <p:nvPr/>
        </p:nvSpPr>
        <p:spPr>
          <a:xfrm>
            <a:off x="3155752" y="5121354"/>
            <a:ext cx="5817275" cy="84772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081"/>
              </a:lnSpc>
              <a:buNone/>
            </a:pPr>
            <a:r>
              <a:rPr lang="en-US" sz="130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Quantum computers can process this data much faster, accelerating medical discoveries and potentially leading to more effective treatments and personalized medicine.</a:t>
            </a:r>
            <a:endParaRPr lang="en-US" sz="1300" dirty="0"/>
          </a:p>
        </p:txBody>
      </p:sp>
      <p:sp>
        <p:nvSpPr>
          <p:cNvPr id="22" name="Shape 18"/>
          <p:cNvSpPr/>
          <p:nvPr/>
        </p:nvSpPr>
        <p:spPr>
          <a:xfrm>
            <a:off x="2433221" y="6568261"/>
            <a:ext cx="578048" cy="32980"/>
          </a:xfrm>
          <a:prstGeom prst="roundRect">
            <a:avLst>
              <a:gd name="adj" fmla="val 225352"/>
            </a:avLst>
          </a:prstGeom>
          <a:solidFill>
            <a:srgbClr val="643557"/>
          </a:solidFill>
          <a:ln/>
        </p:spPr>
      </p:sp>
      <p:sp>
        <p:nvSpPr>
          <p:cNvPr id="23" name="Shape 19"/>
          <p:cNvSpPr/>
          <p:nvPr/>
        </p:nvSpPr>
        <p:spPr>
          <a:xfrm>
            <a:off x="2061627" y="6399014"/>
            <a:ext cx="371594" cy="371594"/>
          </a:xfrm>
          <a:prstGeom prst="roundRect">
            <a:avLst>
              <a:gd name="adj" fmla="val 20001"/>
            </a:avLst>
          </a:prstGeom>
          <a:solidFill>
            <a:srgbClr val="542C49"/>
          </a:solidFill>
          <a:ln w="10239">
            <a:solidFill>
              <a:srgbClr val="643557"/>
            </a:solidFill>
            <a:prstDash val="solid"/>
          </a:ln>
        </p:spPr>
      </p:sp>
      <p:sp>
        <p:nvSpPr>
          <p:cNvPr id="24" name="Text 20"/>
          <p:cNvSpPr/>
          <p:nvPr/>
        </p:nvSpPr>
        <p:spPr>
          <a:xfrm>
            <a:off x="2171164" y="6429970"/>
            <a:ext cx="152400" cy="3096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438"/>
              </a:lnSpc>
              <a:buNone/>
            </a:pPr>
            <a:r>
              <a:rPr lang="en-US" sz="1951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4</a:t>
            </a:r>
            <a:endParaRPr lang="en-US" sz="1951" dirty="0"/>
          </a:p>
        </p:txBody>
      </p:sp>
      <p:sp>
        <p:nvSpPr>
          <p:cNvPr id="25" name="Text 21"/>
          <p:cNvSpPr/>
          <p:nvPr/>
        </p:nvSpPr>
        <p:spPr>
          <a:xfrm>
            <a:off x="3155752" y="6409373"/>
            <a:ext cx="4450080" cy="3096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38"/>
              </a:lnSpc>
              <a:buNone/>
            </a:pPr>
            <a:r>
              <a:rPr lang="en-US" sz="1951" b="1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Superpowered Artificial Intelligence</a:t>
            </a:r>
            <a:endParaRPr lang="en-US" sz="1951" dirty="0"/>
          </a:p>
        </p:txBody>
      </p:sp>
      <p:sp>
        <p:nvSpPr>
          <p:cNvPr id="26" name="Text 22"/>
          <p:cNvSpPr/>
          <p:nvPr/>
        </p:nvSpPr>
        <p:spPr>
          <a:xfrm>
            <a:off x="3155752" y="6818114"/>
            <a:ext cx="5817275" cy="84772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081"/>
              </a:lnSpc>
              <a:buNone/>
            </a:pPr>
            <a:r>
              <a:rPr lang="en-US" sz="130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Quantum computers can supercharge AI, allowing machines to learn and make decisions at speeds that were previously unimaginable, opening new possibilities for automation and problem-solving.</a:t>
            </a:r>
            <a:endParaRPr lang="en-US" sz="1300" dirty="0"/>
          </a:p>
        </p:txBody>
      </p:sp>
    </p:spTree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19599" y="685800"/>
            <a:ext cx="7477601" cy="210752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Threats of Quantum Computing and Prevention</a:t>
            </a:r>
            <a:endParaRPr lang="en-US" sz="4374" dirty="0"/>
          </a:p>
        </p:txBody>
      </p:sp>
      <p:sp>
        <p:nvSpPr>
          <p:cNvPr id="6" name="Text 2"/>
          <p:cNvSpPr/>
          <p:nvPr/>
        </p:nvSpPr>
        <p:spPr>
          <a:xfrm>
            <a:off x="6319599" y="3566993"/>
            <a:ext cx="7477601" cy="177653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If the encryption key length is 128 bits, then the number of possible keys is </a:t>
            </a:r>
            <a:r>
              <a:rPr lang="en-IN" sz="1600" b="1" i="0" dirty="0">
                <a:solidFill>
                  <a:srgbClr val="BCC0C3"/>
                </a:solidFill>
                <a:effectLst/>
                <a:latin typeface="arial" panose="020B0604020202020204" pitchFamily="34" charset="0"/>
              </a:rPr>
              <a:t>2</a:t>
            </a:r>
            <a:r>
              <a:rPr lang="en-IN" sz="1600" b="1" i="0" baseline="30000" dirty="0">
                <a:solidFill>
                  <a:srgbClr val="BCC0C3"/>
                </a:solidFill>
                <a:effectLst/>
                <a:latin typeface="arial" panose="020B0604020202020204" pitchFamily="34" charset="0"/>
              </a:rPr>
              <a:t>128</a:t>
            </a:r>
            <a:r>
              <a:rPr lang="en-US" sz="175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, which is an astronomically large number. To be precise, </a:t>
            </a:r>
            <a:r>
              <a:rPr lang="en-IN" sz="1800" b="1" i="0" dirty="0">
                <a:solidFill>
                  <a:srgbClr val="BCC0C3"/>
                </a:solidFill>
                <a:effectLst/>
                <a:latin typeface="arial" panose="020B0604020202020204" pitchFamily="34" charset="0"/>
              </a:rPr>
              <a:t>2</a:t>
            </a:r>
            <a:r>
              <a:rPr lang="en-IN" sz="1800" b="1" i="0" baseline="30000" dirty="0">
                <a:solidFill>
                  <a:srgbClr val="BCC0C3"/>
                </a:solidFill>
                <a:effectLst/>
                <a:latin typeface="arial" panose="020B0604020202020204" pitchFamily="34" charset="0"/>
              </a:rPr>
              <a:t>128</a:t>
            </a:r>
            <a:r>
              <a:rPr lang="en-US" sz="175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 is equal to 340,282,366,920,938,463,463,374,607,431,768,211,456. This immense key space is a fundamental aspect of strong encryption, making it computationally infeasible for traditional computers to brute-force or guess the correct key.</a:t>
            </a: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6319599" y="5695949"/>
            <a:ext cx="7477601" cy="166687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Quantum computers have the potential to crack conventional encryption, exposing private data. To prevent this, we must adopt quantum-resistant encryption methods that can withstand the computational power of quantum attacks.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6319599" y="6469618"/>
            <a:ext cx="747760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</p:spTree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624376" y="1206579"/>
            <a:ext cx="508254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Real-Life Examples</a:t>
            </a:r>
            <a:endParaRPr lang="en-US" sz="4374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4376" y="2345293"/>
            <a:ext cx="2905006" cy="1795343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624376" y="4418290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IBM Q</a:t>
            </a:r>
            <a:endParaRPr lang="en-US" sz="2187" dirty="0"/>
          </a:p>
        </p:txBody>
      </p:sp>
      <p:sp>
        <p:nvSpPr>
          <p:cNvPr id="7" name="Text 3"/>
          <p:cNvSpPr/>
          <p:nvPr/>
        </p:nvSpPr>
        <p:spPr>
          <a:xfrm>
            <a:off x="2624376" y="4898708"/>
            <a:ext cx="2905006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The IBM Q Experience provides cloud access to real quantum processors and simulators, democratizing quantum exploration.</a:t>
            </a:r>
            <a:endParaRPr lang="en-US" sz="17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2638" y="2345293"/>
            <a:ext cx="2905006" cy="1795343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862638" y="4418290"/>
            <a:ext cx="253746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Google's Sycamore</a:t>
            </a:r>
            <a:endParaRPr lang="en-US" sz="2187" dirty="0"/>
          </a:p>
        </p:txBody>
      </p:sp>
      <p:sp>
        <p:nvSpPr>
          <p:cNvPr id="10" name="Text 5"/>
          <p:cNvSpPr/>
          <p:nvPr/>
        </p:nvSpPr>
        <p:spPr>
          <a:xfrm>
            <a:off x="5862638" y="4898708"/>
            <a:ext cx="2905006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In 2019, Google achieved quantum supremacy, solving a complex problem in minutes that would take classical computers thousands of years.</a:t>
            </a:r>
            <a:endParaRPr lang="en-US" sz="17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00899" y="2345293"/>
            <a:ext cx="2905125" cy="1795463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100899" y="4418409"/>
            <a:ext cx="2905125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China's Quantum Satellite</a:t>
            </a:r>
            <a:endParaRPr lang="en-US" sz="2187" dirty="0"/>
          </a:p>
        </p:txBody>
      </p:sp>
      <p:sp>
        <p:nvSpPr>
          <p:cNvPr id="13" name="Text 7"/>
          <p:cNvSpPr/>
          <p:nvPr/>
        </p:nvSpPr>
        <p:spPr>
          <a:xfrm>
            <a:off x="9100899" y="5246013"/>
            <a:ext cx="2905125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China launched a quantum satellite to test secure communication by sending unbreakable codes from space to the ground.</a:t>
            </a:r>
            <a:endParaRPr lang="en-US" sz="1750" dirty="0"/>
          </a:p>
        </p:txBody>
      </p:sp>
    </p:spTree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80000"/>
            </a:srgbClr>
          </a:solidFill>
          <a:ln/>
        </p:spPr>
      </p:sp>
      <p:sp>
        <p:nvSpPr>
          <p:cNvPr id="6" name="Text 2"/>
          <p:cNvSpPr/>
          <p:nvPr/>
        </p:nvSpPr>
        <p:spPr>
          <a:xfrm>
            <a:off x="2624376" y="1693188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Encouragement</a:t>
            </a:r>
            <a:endParaRPr lang="en-US" sz="4374" dirty="0"/>
          </a:p>
        </p:txBody>
      </p:sp>
      <p:sp>
        <p:nvSpPr>
          <p:cNvPr id="7" name="Text 3"/>
          <p:cNvSpPr/>
          <p:nvPr/>
        </p:nvSpPr>
        <p:spPr>
          <a:xfrm>
            <a:off x="2624376" y="2720816"/>
            <a:ext cx="9381649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Join the Quantum Adventure: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2624376" y="3326130"/>
            <a:ext cx="9381649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Even if you're not a scientist, you can be part of this incredible journey. Quantum computing is an exciting field with endless possibilities. Who knows what amazing things we'll discover together!</a:t>
            </a:r>
            <a:endParaRPr lang="en-US" sz="1750" dirty="0"/>
          </a:p>
        </p:txBody>
      </p:sp>
      <p:pic>
        <p:nvPicPr>
          <p:cNvPr id="9" name="Image 2" descr="preencoded.png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52926" y="4980206"/>
            <a:ext cx="9381649" cy="2249567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</TotalTime>
  <Words>535</Words>
  <Application>Microsoft Office PowerPoint</Application>
  <PresentationFormat>Custom</PresentationFormat>
  <Paragraphs>54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arial</vt:lpstr>
      <vt:lpstr>arial</vt:lpstr>
      <vt:lpstr>Calibri</vt:lpstr>
      <vt:lpstr>Mukta</vt:lpstr>
      <vt:lpstr>Prompt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Shreyans T</cp:lastModifiedBy>
  <cp:revision>3</cp:revision>
  <dcterms:created xsi:type="dcterms:W3CDTF">2024-01-04T19:28:24Z</dcterms:created>
  <dcterms:modified xsi:type="dcterms:W3CDTF">2024-01-07T13:06:15Z</dcterms:modified>
</cp:coreProperties>
</file>